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EB"/>
    <a:srgbClr val="00407A"/>
    <a:srgbClr val="C51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63"/>
    <p:restoredTop sz="94710"/>
  </p:normalViewPr>
  <p:slideViewPr>
    <p:cSldViewPr snapToGrid="0">
      <p:cViewPr>
        <p:scale>
          <a:sx n="99" d="100"/>
          <a:sy n="99" d="100"/>
        </p:scale>
        <p:origin x="-44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037A-566D-5FB0-6B68-D4E921190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770AA-BAD9-9861-AEB8-34CBFE727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9656-984E-B39A-CA0E-6AA1CFB95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18CB8-486D-C86B-5BC3-089074EFA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C66C2-77EC-B1E3-91AF-54100DB2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8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CF46E-3A4F-5B2B-CC83-F84ABB94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5354D-3E81-3E3B-3115-F3E82262D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D4084-072D-5034-40D2-9D1F1309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19C93-E383-2DE1-6ECF-8EC5372C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FD7BC-6A52-8780-6B4E-73B50B7A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99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4A451-2566-CB21-3F0B-55E12D2928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72B33-46E2-9719-638E-186DB7087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BD226-F9FF-5C4C-F9E1-8448E1DD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8250D-1E2F-4F49-4248-4DFC63D2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40CBD-FD1C-012B-A075-FE0EFA99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17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78DC-ABBE-607F-8C66-31B61BF3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E4DFA-1BAE-2211-424B-1F3B71EB1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04D21-F420-7671-6879-57B99238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8A40-6778-EB5C-FE2F-44E6B4CA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6FDE0-1312-77D2-7F26-94FE67AC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657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2AD-A245-F1E6-735F-1AD19191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99AFE-CD3A-22B3-A565-66CCC86A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F7525-751F-D23C-CCC2-CA661C99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0E71A-7CCA-E0CB-A3C5-CBF5B803B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3BDB2-8FF0-3381-95B8-E5E66C1E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121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8566-5265-0D29-E9CE-19E8A95F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7834-EE19-9DFF-C74F-84629A186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F0401-69A5-579A-1064-FD96EFF84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CA8E7-F1E6-4FA2-B614-2E8ABC09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303A4-D566-ADC1-FF27-FFD24D9C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3E0E0-2566-5DF5-3093-4B9B9D3D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42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EF8A-AF84-A8D5-22B6-80C6DEF8C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7F36D-5661-6904-F13E-B70950AA8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ADF0E-A5E7-B605-569F-60DCE4C4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D9D59-9964-4C0B-78A2-14944777A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D125E-E917-80B4-7DD9-5E8FF43D5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069B6E-5975-3EA3-59D0-F3AE89A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0F778-FD39-F037-5360-D4791915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A20FE1-1FA3-61EC-D70D-BC1A07C1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49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6D8F-138F-5B43-1D27-EBD8F552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31805-4364-20A6-84D5-8381C665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BFECD-658D-AE40-F611-9F47BCCA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180DB-AB93-B13E-2B72-5F6367B4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50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17467-5FA1-061C-EE2C-37B2DCD6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610E0-1CC2-A88F-4991-94F910CA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3FCF9-CC0A-4978-237E-51B2D52C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25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4424-05EB-E8E5-5BC8-F7F21867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5F22-1BD9-A56F-B758-0593A9CE8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2F1FA-A649-6351-6CC5-A056865C6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FF2E2-C9C2-1515-288E-CAD1AB18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7EED8-DC94-3290-277C-BACB1DF62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B9C89-0149-8274-D862-340E2008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54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28AC-D208-2DA1-F7A7-8846F356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7CF6E9-C82B-17E9-73D3-B7516874E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2B3B9-C4AE-BDBF-F7E3-60D6822F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2BB42-9BC0-7658-6BFB-8330080E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7D4E2-1470-2A62-1568-BBEFD3F0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8D6D1-F10A-7477-ABC8-26594E3C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532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C6A7D-6008-85C4-FD44-BDAC5197C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68DB9-6043-5A25-1E16-50A9F18BD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CBF35-7568-C95A-A5B5-E02BE8134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99B04-9935-CE4C-B031-1741B266D394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1BD51-C5ED-CA37-1700-91364C61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FF63-D1F6-FD62-0561-DE0F2F98B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1E09B-40A0-CE40-A603-CA650DEE54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37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BB4BBA-C787-A2D4-9390-F76831106107}"/>
              </a:ext>
            </a:extLst>
          </p:cNvPr>
          <p:cNvSpPr txBox="1"/>
          <p:nvPr/>
        </p:nvSpPr>
        <p:spPr>
          <a:xfrm>
            <a:off x="1650337" y="-946206"/>
            <a:ext cx="7200000" cy="1800000"/>
          </a:xfrm>
          <a:prstGeom prst="rect">
            <a:avLst/>
          </a:prstGeom>
          <a:solidFill>
            <a:srgbClr val="C51144"/>
          </a:solidFill>
        </p:spPr>
        <p:txBody>
          <a:bodyPr wrap="square" lIns="0" tIns="0" bIns="0" rtlCol="0" anchor="ctr">
            <a:noAutofit/>
          </a:bodyPr>
          <a:lstStyle/>
          <a:p>
            <a:pPr algn="r"/>
            <a:r>
              <a:rPr lang="fr-FR" sz="2200" b="1" dirty="0">
                <a:solidFill>
                  <a:schemeClr val="bg1"/>
                </a:solidFill>
                <a:latin typeface="Gill Sans MT" panose="020B0502020104020203" pitchFamily="34" charset="77"/>
              </a:rPr>
              <a:t>GENERAL LINGUISTICS</a:t>
            </a:r>
          </a:p>
          <a:p>
            <a:pPr algn="r"/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</a:rPr>
              <a:t>UNIVERSITÉ DE MONS</a:t>
            </a:r>
          </a:p>
        </p:txBody>
      </p:sp>
      <p:pic>
        <p:nvPicPr>
          <p:cNvPr id="6" name="Picture 5" descr="View of world map">
            <a:extLst>
              <a:ext uri="{FF2B5EF4-FFF2-40B4-BE49-F238E27FC236}">
                <a16:creationId xmlns:a16="http://schemas.microsoft.com/office/drawing/2014/main" id="{958CAB26-DCCC-FA61-6733-39EAEC8C4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35" y="-946206"/>
            <a:ext cx="3600000" cy="1804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4450B1-95E1-A68C-0CD1-C2E49B2A6D62}"/>
              </a:ext>
            </a:extLst>
          </p:cNvPr>
          <p:cNvSpPr txBox="1"/>
          <p:nvPr/>
        </p:nvSpPr>
        <p:spPr>
          <a:xfrm>
            <a:off x="1650337" y="1051560"/>
            <a:ext cx="7200000" cy="1800000"/>
          </a:xfrm>
          <a:prstGeom prst="rect">
            <a:avLst/>
          </a:prstGeom>
          <a:solidFill>
            <a:srgbClr val="C51144"/>
          </a:solidFill>
        </p:spPr>
        <p:txBody>
          <a:bodyPr wrap="square" lIns="90000" tIns="0" rIns="90000" bIns="0" rtlCol="0" anchor="ctr">
            <a:noAutofit/>
          </a:bodyPr>
          <a:lstStyle/>
          <a:p>
            <a:r>
              <a:rPr lang="fr-FR" sz="2100" b="1" dirty="0">
                <a:solidFill>
                  <a:schemeClr val="bg1"/>
                </a:solidFill>
                <a:latin typeface="Gill Sans MT" panose="020B0502020104020203" pitchFamily="34" charset="77"/>
              </a:rPr>
              <a:t>FRENCH ORTHOGRAPHY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</a:rPr>
              <a:t>UNIVERSITÉ DE MONS</a:t>
            </a:r>
          </a:p>
        </p:txBody>
      </p:sp>
      <p:pic>
        <p:nvPicPr>
          <p:cNvPr id="10" name="Picture 9" descr="Closeup of keyboard">
            <a:extLst>
              <a:ext uri="{FF2B5EF4-FFF2-40B4-BE49-F238E27FC236}">
                <a16:creationId xmlns:a16="http://schemas.microsoft.com/office/drawing/2014/main" id="{C5C39251-64F4-0D56-393B-D017F565E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412" r="16323" b="16399"/>
          <a:stretch>
            <a:fillRect/>
          </a:stretch>
        </p:blipFill>
        <p:spPr>
          <a:xfrm>
            <a:off x="5250335" y="1055725"/>
            <a:ext cx="3600002" cy="1795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066258-D616-E813-F7EC-5946A485CD78}"/>
              </a:ext>
            </a:extLst>
          </p:cNvPr>
          <p:cNvSpPr txBox="1"/>
          <p:nvPr/>
        </p:nvSpPr>
        <p:spPr>
          <a:xfrm>
            <a:off x="1650335" y="3463583"/>
            <a:ext cx="7200000" cy="1800000"/>
          </a:xfrm>
          <a:prstGeom prst="rect">
            <a:avLst/>
          </a:prstGeom>
          <a:solidFill>
            <a:srgbClr val="00407A"/>
          </a:solidFill>
        </p:spPr>
        <p:txBody>
          <a:bodyPr wrap="square" lIns="0" tIns="0" bIns="0" rtlCol="0" anchor="ctr">
            <a:noAutofit/>
          </a:bodyPr>
          <a:lstStyle/>
          <a:p>
            <a:pPr algn="r"/>
            <a:r>
              <a:rPr lang="fr-FR" b="1" dirty="0">
                <a:solidFill>
                  <a:schemeClr val="bg1"/>
                </a:solidFill>
                <a:latin typeface="Gill Sans MT" panose="020B0502020104020203" pitchFamily="34" charset="77"/>
              </a:rPr>
              <a:t>PHONETICS &amp;</a:t>
            </a:r>
          </a:p>
          <a:p>
            <a:pPr algn="r"/>
            <a:r>
              <a:rPr lang="fr-FR" b="1" dirty="0">
                <a:solidFill>
                  <a:schemeClr val="bg1"/>
                </a:solidFill>
                <a:latin typeface="Gill Sans MT" panose="020B0502020104020203" pitchFamily="34" charset="77"/>
              </a:rPr>
              <a:t> PHONOLOGY</a:t>
            </a:r>
            <a:endParaRPr lang="fr-FR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77"/>
            </a:endParaRPr>
          </a:p>
          <a:p>
            <a:pPr algn="r"/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</a:rPr>
              <a:t>KU LEUVEN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9D8E2D-6B36-06C0-115D-7E29CCCCB2DF}"/>
              </a:ext>
            </a:extLst>
          </p:cNvPr>
          <p:cNvSpPr/>
          <p:nvPr/>
        </p:nvSpPr>
        <p:spPr>
          <a:xfrm>
            <a:off x="1650335" y="3461959"/>
            <a:ext cx="3600000" cy="1801624"/>
          </a:xfrm>
          <a:prstGeom prst="rect">
            <a:avLst/>
          </a:prstGeom>
          <a:solidFill>
            <a:srgbClr val="54B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56E318-EEA8-7988-B956-EBF71EFBB3EB}"/>
              </a:ext>
            </a:extLst>
          </p:cNvPr>
          <p:cNvSpPr/>
          <p:nvPr/>
        </p:nvSpPr>
        <p:spPr>
          <a:xfrm>
            <a:off x="1777999" y="4396125"/>
            <a:ext cx="283028" cy="86745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24DE78-3CEB-A8FB-B454-02B03A95EB66}"/>
              </a:ext>
            </a:extLst>
          </p:cNvPr>
          <p:cNvSpPr/>
          <p:nvPr/>
        </p:nvSpPr>
        <p:spPr>
          <a:xfrm>
            <a:off x="2168684" y="4659086"/>
            <a:ext cx="283028" cy="86745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BA771-D9AD-C5CF-4B8C-C9DA1EC09F24}"/>
              </a:ext>
            </a:extLst>
          </p:cNvPr>
          <p:cNvSpPr/>
          <p:nvPr/>
        </p:nvSpPr>
        <p:spPr>
          <a:xfrm>
            <a:off x="2559368" y="4555144"/>
            <a:ext cx="283028" cy="86745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DF80C5-7421-DAC3-EE8E-7031DED1A805}"/>
              </a:ext>
            </a:extLst>
          </p:cNvPr>
          <p:cNvSpPr/>
          <p:nvPr/>
        </p:nvSpPr>
        <p:spPr>
          <a:xfrm>
            <a:off x="2950051" y="4595699"/>
            <a:ext cx="283028" cy="86745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58A9A6-6AE5-B687-220D-4190E2507855}"/>
              </a:ext>
            </a:extLst>
          </p:cNvPr>
          <p:cNvSpPr/>
          <p:nvPr/>
        </p:nvSpPr>
        <p:spPr>
          <a:xfrm>
            <a:off x="3340734" y="4396126"/>
            <a:ext cx="283028" cy="86745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F438CA-BCF6-D25F-58CB-79305172A925}"/>
              </a:ext>
            </a:extLst>
          </p:cNvPr>
          <p:cNvSpPr/>
          <p:nvPr/>
        </p:nvSpPr>
        <p:spPr>
          <a:xfrm>
            <a:off x="3731420" y="4829855"/>
            <a:ext cx="283028" cy="86745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7D722B-09FE-FE9B-1965-9471FD5EFD1C}"/>
              </a:ext>
            </a:extLst>
          </p:cNvPr>
          <p:cNvSpPr/>
          <p:nvPr/>
        </p:nvSpPr>
        <p:spPr>
          <a:xfrm>
            <a:off x="4122104" y="4555144"/>
            <a:ext cx="283028" cy="86745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698768-1418-FEFD-0DE9-7D986CF5F9D6}"/>
              </a:ext>
            </a:extLst>
          </p:cNvPr>
          <p:cNvSpPr/>
          <p:nvPr/>
        </p:nvSpPr>
        <p:spPr>
          <a:xfrm>
            <a:off x="4512788" y="4700928"/>
            <a:ext cx="283028" cy="86745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6034CF-A5FE-2BD3-4AC4-C2CBCE65889D}"/>
              </a:ext>
            </a:extLst>
          </p:cNvPr>
          <p:cNvSpPr/>
          <p:nvPr/>
        </p:nvSpPr>
        <p:spPr>
          <a:xfrm>
            <a:off x="4903474" y="4555144"/>
            <a:ext cx="283028" cy="86745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770FCD-5E65-3C1D-76EE-6586243427CA}"/>
              </a:ext>
            </a:extLst>
          </p:cNvPr>
          <p:cNvSpPr txBox="1"/>
          <p:nvPr/>
        </p:nvSpPr>
        <p:spPr>
          <a:xfrm rot="19567016">
            <a:off x="2168684" y="3572525"/>
            <a:ext cx="3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ʃ</a:t>
            </a:r>
            <a:endParaRPr lang="fr-FR" sz="3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C69C9-CD12-C910-9E59-DFF877079C88}"/>
              </a:ext>
            </a:extLst>
          </p:cNvPr>
          <p:cNvSpPr txBox="1"/>
          <p:nvPr/>
        </p:nvSpPr>
        <p:spPr>
          <a:xfrm rot="1320684">
            <a:off x="2658752" y="4069827"/>
            <a:ext cx="3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Gill Sans MT" panose="020B0502020104020203" pitchFamily="34" charset="77"/>
              </a:rPr>
              <a:t>œ</a:t>
            </a:r>
            <a:endParaRPr lang="fr-FR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014AC5-1E78-8489-24F8-3D7F372BD6A5}"/>
              </a:ext>
            </a:extLst>
          </p:cNvPr>
          <p:cNvSpPr txBox="1"/>
          <p:nvPr/>
        </p:nvSpPr>
        <p:spPr>
          <a:xfrm rot="19651648">
            <a:off x="2900571" y="3506182"/>
            <a:ext cx="335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æ</a:t>
            </a:r>
            <a:endParaRPr lang="fr-FR" sz="32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7D9F6E-E097-CBA6-02FA-92A3E4E08D25}"/>
              </a:ext>
            </a:extLst>
          </p:cNvPr>
          <p:cNvSpPr txBox="1"/>
          <p:nvPr/>
        </p:nvSpPr>
        <p:spPr>
          <a:xfrm rot="1320684">
            <a:off x="3429764" y="3668215"/>
            <a:ext cx="33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ɤ</a:t>
            </a:r>
            <a:endParaRPr lang="fr-FR" sz="40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76ACF4-B1D2-3481-DF7E-F7A9C59DDAF4}"/>
              </a:ext>
            </a:extLst>
          </p:cNvPr>
          <p:cNvSpPr txBox="1"/>
          <p:nvPr/>
        </p:nvSpPr>
        <p:spPr>
          <a:xfrm rot="1320684">
            <a:off x="4042828" y="3543450"/>
            <a:ext cx="335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D6C997-9B90-D2D0-40FC-828A39D4F8F0}"/>
              </a:ext>
            </a:extLst>
          </p:cNvPr>
          <p:cNvSpPr txBox="1"/>
          <p:nvPr/>
        </p:nvSpPr>
        <p:spPr>
          <a:xfrm rot="19695192">
            <a:off x="3956526" y="4105005"/>
            <a:ext cx="3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Gill Sans MT" panose="020B0502020104020203" pitchFamily="34" charset="77"/>
              </a:rPr>
              <a:t>ʒ</a:t>
            </a:r>
            <a:endParaRPr lang="fr-FR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0FC686-C795-1202-0555-12EB77FA3E16}"/>
              </a:ext>
            </a:extLst>
          </p:cNvPr>
          <p:cNvSpPr txBox="1"/>
          <p:nvPr/>
        </p:nvSpPr>
        <p:spPr>
          <a:xfrm rot="19695192">
            <a:off x="4667633" y="3735553"/>
            <a:ext cx="3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ɦ</a:t>
            </a:r>
            <a:endParaRPr lang="fr-FR" sz="3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F9CC5-6ABA-8ABF-AE23-7253A74C3030}"/>
              </a:ext>
            </a:extLst>
          </p:cNvPr>
          <p:cNvSpPr txBox="1"/>
          <p:nvPr/>
        </p:nvSpPr>
        <p:spPr>
          <a:xfrm rot="1320684">
            <a:off x="1835500" y="3874052"/>
            <a:ext cx="3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Gill Sans MT" panose="020B0502020104020203" pitchFamily="34" charset="77"/>
              </a:rPr>
              <a:t>θ</a:t>
            </a:r>
            <a:endParaRPr lang="fr-FR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13958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24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Gill Sans MT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Jérémy Genette</dc:creator>
  <cp:lastModifiedBy>Jérémy Genette</cp:lastModifiedBy>
  <cp:revision>2</cp:revision>
  <dcterms:created xsi:type="dcterms:W3CDTF">2025-11-20T16:08:45Z</dcterms:created>
  <dcterms:modified xsi:type="dcterms:W3CDTF">2025-11-20T16:44:38Z</dcterms:modified>
</cp:coreProperties>
</file>